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8"/>
  </p:notesMasterIdLst>
  <p:sldIdLst>
    <p:sldId id="291" r:id="rId5"/>
    <p:sldId id="306" r:id="rId6"/>
    <p:sldId id="307" r:id="rId7"/>
    <p:sldId id="327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21" r:id="rId16"/>
    <p:sldId id="322" r:id="rId17"/>
    <p:sldId id="324" r:id="rId18"/>
    <p:sldId id="325" r:id="rId19"/>
    <p:sldId id="326" r:id="rId20"/>
    <p:sldId id="316" r:id="rId21"/>
    <p:sldId id="317" r:id="rId22"/>
    <p:sldId id="318" r:id="rId23"/>
    <p:sldId id="319" r:id="rId24"/>
    <p:sldId id="320" r:id="rId25"/>
    <p:sldId id="328" r:id="rId26"/>
    <p:sldId id="329" r:id="rId27"/>
    <p:sldId id="330" r:id="rId28"/>
    <p:sldId id="331" r:id="rId29"/>
    <p:sldId id="332" r:id="rId30"/>
    <p:sldId id="333" r:id="rId31"/>
    <p:sldId id="334" r:id="rId32"/>
    <p:sldId id="336" r:id="rId33"/>
    <p:sldId id="335" r:id="rId34"/>
    <p:sldId id="337" r:id="rId35"/>
    <p:sldId id="338" r:id="rId36"/>
    <p:sldId id="31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9820"/>
  </p:normalViewPr>
  <p:slideViewPr>
    <p:cSldViewPr snapToGrid="0">
      <p:cViewPr varScale="1">
        <p:scale>
          <a:sx n="107" d="100"/>
          <a:sy n="107" d="100"/>
        </p:scale>
        <p:origin x="6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1EAE3-0D17-7D4D-B5C8-7430D3A14508}" type="datetimeFigureOut">
              <a:rPr lang="en-US" smtClean="0"/>
              <a:t>11/7/22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1D79F6-C8AD-5749-9DE6-19634A2965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85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D7571-E87A-5642-8000-463B5F50396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04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/*</a:t>
            </a:r>
          </a:p>
          <a:p>
            <a:r>
              <a:rPr lang="de-DE" dirty="0"/>
              <a:t>  </a:t>
            </a:r>
            <a:r>
              <a:rPr lang="de-DE" dirty="0" err="1"/>
              <a:t>Melody</a:t>
            </a:r>
            <a:endParaRPr lang="de-DE" dirty="0"/>
          </a:p>
          <a:p>
            <a:endParaRPr lang="de-DE" dirty="0"/>
          </a:p>
          <a:p>
            <a:r>
              <a:rPr lang="de-DE" dirty="0"/>
              <a:t> Plays a </a:t>
            </a:r>
            <a:r>
              <a:rPr lang="de-DE" dirty="0" err="1"/>
              <a:t>melody</a:t>
            </a:r>
            <a:endParaRPr lang="de-DE" dirty="0"/>
          </a:p>
          <a:p>
            <a:endParaRPr lang="de-DE" dirty="0"/>
          </a:p>
          <a:p>
            <a:r>
              <a:rPr lang="de-DE" dirty="0"/>
              <a:t> </a:t>
            </a:r>
            <a:r>
              <a:rPr lang="de-DE" dirty="0" err="1"/>
              <a:t>circuit</a:t>
            </a:r>
            <a:r>
              <a:rPr lang="de-DE" dirty="0"/>
              <a:t>:</a:t>
            </a:r>
          </a:p>
          <a:p>
            <a:r>
              <a:rPr lang="de-DE" dirty="0"/>
              <a:t> * 8-ohm </a:t>
            </a:r>
            <a:r>
              <a:rPr lang="de-DE" dirty="0" err="1"/>
              <a:t>speaker</a:t>
            </a:r>
            <a:r>
              <a:rPr lang="de-DE" dirty="0"/>
              <a:t> on digital </a:t>
            </a:r>
            <a:r>
              <a:rPr lang="de-DE" dirty="0" err="1"/>
              <a:t>pin</a:t>
            </a:r>
            <a:r>
              <a:rPr lang="de-DE" dirty="0"/>
              <a:t> 8</a:t>
            </a:r>
          </a:p>
          <a:p>
            <a:endParaRPr lang="de-DE" dirty="0"/>
          </a:p>
          <a:p>
            <a:r>
              <a:rPr lang="de-DE" dirty="0"/>
              <a:t> </a:t>
            </a:r>
            <a:r>
              <a:rPr lang="de-DE" dirty="0" err="1"/>
              <a:t>created</a:t>
            </a:r>
            <a:r>
              <a:rPr lang="de-DE" dirty="0"/>
              <a:t> 21 Jan 2010</a:t>
            </a:r>
          </a:p>
          <a:p>
            <a:r>
              <a:rPr lang="de-DE" dirty="0"/>
              <a:t> </a:t>
            </a:r>
            <a:r>
              <a:rPr lang="de-DE" dirty="0" err="1"/>
              <a:t>modified</a:t>
            </a:r>
            <a:r>
              <a:rPr lang="de-DE" dirty="0"/>
              <a:t> 30 Aug 2011</a:t>
            </a:r>
          </a:p>
          <a:p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Tom </a:t>
            </a:r>
            <a:r>
              <a:rPr lang="de-DE" dirty="0" err="1"/>
              <a:t>Igoe</a:t>
            </a:r>
            <a:endParaRPr lang="de-DE" dirty="0"/>
          </a:p>
          <a:p>
            <a:r>
              <a:rPr lang="de-DE" dirty="0"/>
              <a:t> </a:t>
            </a:r>
            <a:r>
              <a:rPr lang="de-DE" dirty="0" err="1"/>
              <a:t>modified</a:t>
            </a:r>
            <a:r>
              <a:rPr lang="de-DE" dirty="0"/>
              <a:t> 14 Feb 2022</a:t>
            </a:r>
          </a:p>
          <a:p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Peter </a:t>
            </a:r>
            <a:r>
              <a:rPr lang="de-DE" dirty="0" err="1"/>
              <a:t>Bendel</a:t>
            </a:r>
            <a:endParaRPr lang="de-DE" dirty="0"/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domain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 http://</a:t>
            </a:r>
            <a:r>
              <a:rPr lang="de-DE" dirty="0" err="1"/>
              <a:t>www.arduino.cc</a:t>
            </a:r>
            <a:r>
              <a:rPr lang="de-DE" dirty="0"/>
              <a:t>/en/Tutorial/Tone</a:t>
            </a:r>
          </a:p>
          <a:p>
            <a:endParaRPr lang="de-DE" dirty="0"/>
          </a:p>
          <a:p>
            <a:r>
              <a:rPr lang="de-DE" dirty="0"/>
              <a:t> */</a:t>
            </a:r>
          </a:p>
          <a:p>
            <a:r>
              <a:rPr lang="de-DE" dirty="0" err="1"/>
              <a:t>const</a:t>
            </a:r>
            <a:r>
              <a:rPr lang="de-DE" dirty="0"/>
              <a:t> </a:t>
            </a:r>
            <a:r>
              <a:rPr lang="de-DE" dirty="0" err="1"/>
              <a:t>int</a:t>
            </a:r>
            <a:r>
              <a:rPr lang="de-DE" dirty="0"/>
              <a:t> NOTE_C4 = 262;</a:t>
            </a:r>
          </a:p>
          <a:p>
            <a:r>
              <a:rPr lang="de-DE" dirty="0" err="1"/>
              <a:t>const</a:t>
            </a:r>
            <a:r>
              <a:rPr lang="de-DE" dirty="0"/>
              <a:t> </a:t>
            </a:r>
            <a:r>
              <a:rPr lang="de-DE" dirty="0" err="1"/>
              <a:t>int</a:t>
            </a:r>
            <a:r>
              <a:rPr lang="de-DE" dirty="0"/>
              <a:t> NOTE_G3 = 196;</a:t>
            </a:r>
          </a:p>
          <a:p>
            <a:r>
              <a:rPr lang="de-DE" dirty="0" err="1"/>
              <a:t>const</a:t>
            </a:r>
            <a:r>
              <a:rPr lang="de-DE" dirty="0"/>
              <a:t> </a:t>
            </a:r>
            <a:r>
              <a:rPr lang="de-DE" dirty="0" err="1"/>
              <a:t>int</a:t>
            </a:r>
            <a:r>
              <a:rPr lang="de-DE" dirty="0"/>
              <a:t> NOTE_A3 = 220;</a:t>
            </a:r>
          </a:p>
          <a:p>
            <a:r>
              <a:rPr lang="de-DE" dirty="0" err="1"/>
              <a:t>const</a:t>
            </a:r>
            <a:r>
              <a:rPr lang="de-DE" dirty="0"/>
              <a:t> </a:t>
            </a:r>
            <a:r>
              <a:rPr lang="de-DE" dirty="0" err="1"/>
              <a:t>int</a:t>
            </a:r>
            <a:r>
              <a:rPr lang="de-DE" dirty="0"/>
              <a:t> NOTE_B3 = 247;</a:t>
            </a:r>
          </a:p>
          <a:p>
            <a:endParaRPr lang="de-DE" dirty="0"/>
          </a:p>
          <a:p>
            <a:r>
              <a:rPr lang="de-DE" dirty="0" err="1"/>
              <a:t>const</a:t>
            </a:r>
            <a:r>
              <a:rPr lang="de-DE" dirty="0"/>
              <a:t> </a:t>
            </a:r>
            <a:r>
              <a:rPr lang="de-DE" dirty="0" err="1"/>
              <a:t>int</a:t>
            </a:r>
            <a:r>
              <a:rPr lang="de-DE" dirty="0"/>
              <a:t> PIEZO = 12;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// Noten der Melodie:</a:t>
            </a:r>
          </a:p>
          <a:p>
            <a:r>
              <a:rPr lang="de-DE" dirty="0" err="1"/>
              <a:t>int</a:t>
            </a:r>
            <a:r>
              <a:rPr lang="de-DE" dirty="0"/>
              <a:t> </a:t>
            </a:r>
            <a:r>
              <a:rPr lang="de-DE" dirty="0" err="1"/>
              <a:t>melody</a:t>
            </a:r>
            <a:r>
              <a:rPr lang="de-DE" dirty="0"/>
              <a:t>[] = {</a:t>
            </a:r>
          </a:p>
          <a:p>
            <a:r>
              <a:rPr lang="de-DE" dirty="0"/>
              <a:t>  NOTE_C4, NOTE_G3, NOTE_G3, NOTE_A3, </a:t>
            </a:r>
          </a:p>
          <a:p>
            <a:r>
              <a:rPr lang="de-DE" dirty="0"/>
              <a:t>  NOTE_G3, 0, NOTE_B3, NOTE_C4</a:t>
            </a:r>
          </a:p>
          <a:p>
            <a:r>
              <a:rPr lang="de-DE" dirty="0"/>
              <a:t>};</a:t>
            </a:r>
          </a:p>
          <a:p>
            <a:endParaRPr lang="de-DE" dirty="0"/>
          </a:p>
          <a:p>
            <a:r>
              <a:rPr lang="de-DE" dirty="0"/>
              <a:t>// Notendauer: 4 = Viertelnote, 8 = Achtelnote, etc.:</a:t>
            </a:r>
          </a:p>
          <a:p>
            <a:r>
              <a:rPr lang="de-DE" dirty="0" err="1"/>
              <a:t>int</a:t>
            </a:r>
            <a:r>
              <a:rPr lang="de-DE" dirty="0"/>
              <a:t> </a:t>
            </a:r>
            <a:r>
              <a:rPr lang="de-DE" dirty="0" err="1"/>
              <a:t>noteDurations</a:t>
            </a:r>
            <a:r>
              <a:rPr lang="de-DE" dirty="0"/>
              <a:t>[] = {</a:t>
            </a:r>
          </a:p>
          <a:p>
            <a:r>
              <a:rPr lang="de-DE" dirty="0"/>
              <a:t>  4, 8, 8, 4, 4, 4, 4, 4</a:t>
            </a:r>
          </a:p>
          <a:p>
            <a:r>
              <a:rPr lang="de-DE" dirty="0"/>
              <a:t>};</a:t>
            </a:r>
          </a:p>
          <a:p>
            <a:endParaRPr lang="de-DE" dirty="0"/>
          </a:p>
          <a:p>
            <a:r>
              <a:rPr lang="de-DE" dirty="0" err="1"/>
              <a:t>void</a:t>
            </a:r>
            <a:r>
              <a:rPr lang="de-DE" dirty="0"/>
              <a:t> </a:t>
            </a:r>
            <a:r>
              <a:rPr lang="de-DE" dirty="0" err="1"/>
              <a:t>setup</a:t>
            </a:r>
            <a:r>
              <a:rPr lang="de-DE" dirty="0"/>
              <a:t>() {</a:t>
            </a:r>
          </a:p>
          <a:p>
            <a:r>
              <a:rPr lang="de-DE" dirty="0"/>
              <a:t>  </a:t>
            </a:r>
            <a:r>
              <a:rPr lang="de-DE" dirty="0" err="1"/>
              <a:t>pinMode</a:t>
            </a:r>
            <a:r>
              <a:rPr lang="de-DE" dirty="0"/>
              <a:t>(PIEZO, OUTPUT);</a:t>
            </a:r>
          </a:p>
          <a:p>
            <a:r>
              <a:rPr lang="de-DE" dirty="0"/>
              <a:t>  </a:t>
            </a:r>
            <a:r>
              <a:rPr lang="de-DE" dirty="0" err="1"/>
              <a:t>Serial.begin</a:t>
            </a:r>
            <a:r>
              <a:rPr lang="de-DE" dirty="0"/>
              <a:t>(9600); </a:t>
            </a:r>
          </a:p>
          <a:p>
            <a:r>
              <a:rPr lang="de-DE" dirty="0"/>
              <a:t>  tone(PIEZO, 440, 1000);</a:t>
            </a:r>
          </a:p>
          <a:p>
            <a:r>
              <a:rPr lang="de-DE" dirty="0"/>
              <a:t>}</a:t>
            </a:r>
          </a:p>
          <a:p>
            <a:endParaRPr lang="de-DE" dirty="0"/>
          </a:p>
          <a:p>
            <a:r>
              <a:rPr lang="de-DE" dirty="0" err="1"/>
              <a:t>void</a:t>
            </a:r>
            <a:r>
              <a:rPr lang="de-DE" dirty="0"/>
              <a:t> </a:t>
            </a:r>
            <a:r>
              <a:rPr lang="de-DE" dirty="0" err="1"/>
              <a:t>loop</a:t>
            </a:r>
            <a:r>
              <a:rPr lang="de-DE" dirty="0"/>
              <a:t>() {</a:t>
            </a:r>
          </a:p>
          <a:p>
            <a:r>
              <a:rPr lang="de-DE" dirty="0"/>
              <a:t>  // wiederhole die Schleife für jede Note im Feld </a:t>
            </a:r>
            <a:r>
              <a:rPr lang="de-DE" dirty="0" err="1"/>
              <a:t>melody</a:t>
            </a:r>
            <a:r>
              <a:rPr lang="de-DE" dirty="0"/>
              <a:t>:</a:t>
            </a:r>
          </a:p>
          <a:p>
            <a:r>
              <a:rPr lang="de-DE" dirty="0"/>
              <a:t>  </a:t>
            </a:r>
            <a:r>
              <a:rPr lang="de-DE" dirty="0" err="1"/>
              <a:t>for</a:t>
            </a:r>
            <a:r>
              <a:rPr lang="de-DE" dirty="0"/>
              <a:t> (</a:t>
            </a:r>
            <a:r>
              <a:rPr lang="de-DE" dirty="0" err="1"/>
              <a:t>int</a:t>
            </a:r>
            <a:r>
              <a:rPr lang="de-DE" dirty="0"/>
              <a:t> </a:t>
            </a:r>
            <a:r>
              <a:rPr lang="de-DE" dirty="0" err="1"/>
              <a:t>thisNote</a:t>
            </a:r>
            <a:r>
              <a:rPr lang="de-DE" dirty="0"/>
              <a:t> = 0; </a:t>
            </a:r>
            <a:r>
              <a:rPr lang="de-DE" dirty="0" err="1"/>
              <a:t>thisNote</a:t>
            </a:r>
            <a:r>
              <a:rPr lang="de-DE" dirty="0"/>
              <a:t> &lt; 8; </a:t>
            </a:r>
            <a:r>
              <a:rPr lang="de-DE" dirty="0" err="1"/>
              <a:t>thisNote</a:t>
            </a:r>
            <a:r>
              <a:rPr lang="de-DE" dirty="0"/>
              <a:t>++) {</a:t>
            </a:r>
          </a:p>
          <a:p>
            <a:r>
              <a:rPr lang="de-DE" dirty="0"/>
              <a:t>	// um die Notendauer zu berechnen, dividiere </a:t>
            </a:r>
          </a:p>
          <a:p>
            <a:r>
              <a:rPr lang="de-DE" dirty="0"/>
              <a:t>    // 1 Sekunde = 1000 </a:t>
            </a:r>
            <a:r>
              <a:rPr lang="de-DE" dirty="0" err="1"/>
              <a:t>ms</a:t>
            </a:r>
            <a:endParaRPr lang="de-DE" dirty="0"/>
          </a:p>
          <a:p>
            <a:r>
              <a:rPr lang="de-DE" dirty="0"/>
              <a:t>    // durch den </a:t>
            </a:r>
            <a:r>
              <a:rPr lang="de-DE" dirty="0" err="1"/>
              <a:t>Notentyp</a:t>
            </a:r>
            <a:r>
              <a:rPr lang="de-DE" dirty="0"/>
              <a:t> im Feld </a:t>
            </a:r>
            <a:r>
              <a:rPr lang="de-DE" dirty="0" err="1"/>
              <a:t>noteDurations</a:t>
            </a:r>
            <a:endParaRPr lang="de-DE" dirty="0"/>
          </a:p>
          <a:p>
            <a:r>
              <a:rPr lang="de-DE" dirty="0"/>
              <a:t>    // zum Beispiel eine Viertelnote: 1000 / 4</a:t>
            </a:r>
          </a:p>
          <a:p>
            <a:r>
              <a:rPr lang="de-DE" dirty="0"/>
              <a:t>    // eine Achtelnote: 1000 / 8 etc.</a:t>
            </a:r>
          </a:p>
          <a:p>
            <a:r>
              <a:rPr lang="de-DE" dirty="0"/>
              <a:t>    </a:t>
            </a:r>
            <a:r>
              <a:rPr lang="de-DE" dirty="0" err="1"/>
              <a:t>int</a:t>
            </a:r>
            <a:r>
              <a:rPr lang="de-DE" dirty="0"/>
              <a:t> </a:t>
            </a:r>
            <a:r>
              <a:rPr lang="de-DE" dirty="0" err="1"/>
              <a:t>noteDuration</a:t>
            </a:r>
            <a:r>
              <a:rPr lang="de-DE" dirty="0"/>
              <a:t> = 1000 / </a:t>
            </a:r>
            <a:r>
              <a:rPr lang="de-DE" dirty="0" err="1"/>
              <a:t>noteDurations</a:t>
            </a:r>
            <a:r>
              <a:rPr lang="de-DE" dirty="0"/>
              <a:t>[</a:t>
            </a:r>
            <a:r>
              <a:rPr lang="de-DE" dirty="0" err="1"/>
              <a:t>thisNote</a:t>
            </a:r>
            <a:r>
              <a:rPr lang="de-DE" dirty="0"/>
              <a:t>];</a:t>
            </a:r>
          </a:p>
          <a:p>
            <a:r>
              <a:rPr lang="de-DE" dirty="0"/>
              <a:t>    tone(PIEZO, </a:t>
            </a:r>
            <a:r>
              <a:rPr lang="de-DE" dirty="0" err="1"/>
              <a:t>melody</a:t>
            </a:r>
            <a:r>
              <a:rPr lang="de-DE" dirty="0"/>
              <a:t>[</a:t>
            </a:r>
            <a:r>
              <a:rPr lang="de-DE" dirty="0" err="1"/>
              <a:t>thisNote</a:t>
            </a:r>
            <a:r>
              <a:rPr lang="de-DE" dirty="0"/>
              <a:t>], </a:t>
            </a:r>
            <a:r>
              <a:rPr lang="de-DE" dirty="0" err="1"/>
              <a:t>noteDuration</a:t>
            </a:r>
            <a:r>
              <a:rPr lang="de-DE" dirty="0"/>
              <a:t>);</a:t>
            </a:r>
          </a:p>
          <a:p>
            <a:r>
              <a:rPr lang="de-DE" dirty="0"/>
              <a:t>    </a:t>
            </a:r>
          </a:p>
          <a:p>
            <a:r>
              <a:rPr lang="de-DE" dirty="0"/>
              <a:t>    </a:t>
            </a:r>
            <a:r>
              <a:rPr lang="de-DE" dirty="0" err="1"/>
              <a:t>Serial.print</a:t>
            </a:r>
            <a:r>
              <a:rPr lang="de-DE" dirty="0"/>
              <a:t>("Frequenz: ");</a:t>
            </a:r>
          </a:p>
          <a:p>
            <a:r>
              <a:rPr lang="de-DE" dirty="0"/>
              <a:t>    </a:t>
            </a:r>
            <a:r>
              <a:rPr lang="de-DE" dirty="0" err="1"/>
              <a:t>Serial.print</a:t>
            </a:r>
            <a:r>
              <a:rPr lang="de-DE" dirty="0"/>
              <a:t>(</a:t>
            </a:r>
            <a:r>
              <a:rPr lang="de-DE" dirty="0" err="1"/>
              <a:t>melody</a:t>
            </a:r>
            <a:r>
              <a:rPr lang="de-DE" dirty="0"/>
              <a:t>[</a:t>
            </a:r>
            <a:r>
              <a:rPr lang="de-DE" dirty="0" err="1"/>
              <a:t>thisNote</a:t>
            </a:r>
            <a:r>
              <a:rPr lang="de-DE" dirty="0"/>
              <a:t>]);</a:t>
            </a:r>
          </a:p>
          <a:p>
            <a:r>
              <a:rPr lang="de-DE" dirty="0"/>
              <a:t>    </a:t>
            </a:r>
            <a:r>
              <a:rPr lang="de-DE" dirty="0" err="1"/>
              <a:t>Serial.print</a:t>
            </a:r>
            <a:r>
              <a:rPr lang="de-DE" dirty="0"/>
              <a:t>(" Dauer: ");</a:t>
            </a:r>
          </a:p>
          <a:p>
            <a:r>
              <a:rPr lang="de-DE" dirty="0"/>
              <a:t>    </a:t>
            </a:r>
            <a:r>
              <a:rPr lang="de-DE" dirty="0" err="1"/>
              <a:t>Serial.print</a:t>
            </a:r>
            <a:r>
              <a:rPr lang="de-DE" dirty="0"/>
              <a:t>(</a:t>
            </a:r>
            <a:r>
              <a:rPr lang="de-DE" dirty="0" err="1"/>
              <a:t>noteDuration</a:t>
            </a:r>
            <a:r>
              <a:rPr lang="de-DE" dirty="0"/>
              <a:t>);</a:t>
            </a:r>
          </a:p>
          <a:p>
            <a:r>
              <a:rPr lang="de-DE" dirty="0"/>
              <a:t>    </a:t>
            </a:r>
            <a:r>
              <a:rPr lang="de-DE" dirty="0" err="1"/>
              <a:t>Serial.println</a:t>
            </a:r>
            <a:r>
              <a:rPr lang="de-DE" dirty="0"/>
              <a:t>(" </a:t>
            </a:r>
            <a:r>
              <a:rPr lang="de-DE" dirty="0" err="1"/>
              <a:t>ms</a:t>
            </a:r>
            <a:r>
              <a:rPr lang="de-DE" dirty="0"/>
              <a:t>");</a:t>
            </a:r>
          </a:p>
          <a:p>
            <a:endParaRPr lang="de-DE" dirty="0"/>
          </a:p>
          <a:p>
            <a:r>
              <a:rPr lang="de-DE" dirty="0"/>
              <a:t>    // experimentell wurde herausgefunden, dass man die Töne</a:t>
            </a:r>
          </a:p>
          <a:p>
            <a:r>
              <a:rPr lang="de-DE" dirty="0"/>
              <a:t>    // gut hören kann, wenn man </a:t>
            </a:r>
          </a:p>
          <a:p>
            <a:r>
              <a:rPr lang="de-DE" dirty="0"/>
              <a:t>    // zwischen den Tönen eine Pause von der Notendauer</a:t>
            </a:r>
          </a:p>
          <a:p>
            <a:r>
              <a:rPr lang="de-DE" dirty="0"/>
              <a:t>    // + 30 % einlegt</a:t>
            </a:r>
          </a:p>
          <a:p>
            <a:r>
              <a:rPr lang="de-DE" dirty="0"/>
              <a:t>    </a:t>
            </a:r>
            <a:r>
              <a:rPr lang="de-DE" dirty="0" err="1"/>
              <a:t>int</a:t>
            </a:r>
            <a:r>
              <a:rPr lang="de-DE" dirty="0"/>
              <a:t> </a:t>
            </a:r>
            <a:r>
              <a:rPr lang="de-DE" dirty="0" err="1"/>
              <a:t>pauseBetweenNotes</a:t>
            </a:r>
            <a:r>
              <a:rPr lang="de-DE" dirty="0"/>
              <a:t> = </a:t>
            </a:r>
            <a:r>
              <a:rPr lang="de-DE" dirty="0" err="1"/>
              <a:t>noteDuration</a:t>
            </a:r>
            <a:r>
              <a:rPr lang="de-DE" dirty="0"/>
              <a:t> * 1.30;</a:t>
            </a:r>
          </a:p>
          <a:p>
            <a:r>
              <a:rPr lang="de-DE" dirty="0"/>
              <a:t>    </a:t>
            </a:r>
            <a:r>
              <a:rPr lang="de-DE" dirty="0" err="1"/>
              <a:t>delay</a:t>
            </a:r>
            <a:r>
              <a:rPr lang="de-DE" dirty="0"/>
              <a:t>(</a:t>
            </a:r>
            <a:r>
              <a:rPr lang="de-DE" dirty="0" err="1"/>
              <a:t>pauseBetweenNotes</a:t>
            </a:r>
            <a:r>
              <a:rPr lang="de-DE" dirty="0"/>
              <a:t>);</a:t>
            </a:r>
          </a:p>
          <a:p>
            <a:r>
              <a:rPr lang="de-DE" dirty="0"/>
              <a:t>  }</a:t>
            </a:r>
          </a:p>
          <a:p>
            <a:r>
              <a:rPr lang="de-DE" dirty="0"/>
              <a:t>  </a:t>
            </a:r>
          </a:p>
          <a:p>
            <a:r>
              <a:rPr lang="de-DE" dirty="0"/>
              <a:t>}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964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const</a:t>
            </a:r>
            <a:r>
              <a:rPr lang="de-DE" dirty="0"/>
              <a:t> </a:t>
            </a:r>
            <a:r>
              <a:rPr lang="de-DE" dirty="0" err="1"/>
              <a:t>int</a:t>
            </a:r>
            <a:r>
              <a:rPr lang="de-DE" dirty="0"/>
              <a:t> LED_GELB = 13;</a:t>
            </a:r>
          </a:p>
          <a:p>
            <a:r>
              <a:rPr lang="de-DE" dirty="0" err="1"/>
              <a:t>const</a:t>
            </a:r>
            <a:r>
              <a:rPr lang="de-DE" dirty="0"/>
              <a:t> </a:t>
            </a:r>
            <a:r>
              <a:rPr lang="de-DE" dirty="0" err="1"/>
              <a:t>int</a:t>
            </a:r>
            <a:r>
              <a:rPr lang="de-DE" dirty="0"/>
              <a:t> LED_ROT = 12;</a:t>
            </a:r>
          </a:p>
          <a:p>
            <a:endParaRPr lang="de-DE" dirty="0"/>
          </a:p>
          <a:p>
            <a:r>
              <a:rPr lang="de-DE" dirty="0" err="1"/>
              <a:t>void</a:t>
            </a:r>
            <a:r>
              <a:rPr lang="de-DE" dirty="0"/>
              <a:t> </a:t>
            </a:r>
            <a:r>
              <a:rPr lang="de-DE" dirty="0" err="1"/>
              <a:t>blinkeLED</a:t>
            </a:r>
            <a:r>
              <a:rPr lang="de-DE" dirty="0"/>
              <a:t>(</a:t>
            </a:r>
            <a:r>
              <a:rPr lang="de-DE" dirty="0" err="1"/>
              <a:t>int</a:t>
            </a:r>
            <a:r>
              <a:rPr lang="de-DE" dirty="0"/>
              <a:t> </a:t>
            </a:r>
            <a:r>
              <a:rPr lang="de-DE" dirty="0" err="1"/>
              <a:t>ledPin</a:t>
            </a:r>
            <a:r>
              <a:rPr lang="de-DE" dirty="0"/>
              <a:t>, </a:t>
            </a:r>
            <a:r>
              <a:rPr lang="de-DE" dirty="0" err="1"/>
              <a:t>int</a:t>
            </a:r>
            <a:r>
              <a:rPr lang="de-DE" dirty="0"/>
              <a:t> </a:t>
            </a:r>
            <a:r>
              <a:rPr lang="de-DE" dirty="0" err="1"/>
              <a:t>dauer</a:t>
            </a:r>
            <a:r>
              <a:rPr lang="de-DE" dirty="0"/>
              <a:t>){</a:t>
            </a:r>
          </a:p>
          <a:p>
            <a:r>
              <a:rPr lang="de-DE" dirty="0"/>
              <a:t>  </a:t>
            </a:r>
            <a:r>
              <a:rPr lang="de-DE" dirty="0" err="1"/>
              <a:t>Serial.print</a:t>
            </a:r>
            <a:r>
              <a:rPr lang="de-DE" dirty="0"/>
              <a:t>("</a:t>
            </a:r>
            <a:r>
              <a:rPr lang="de-DE" dirty="0" err="1"/>
              <a:t>blinkeLED</a:t>
            </a:r>
            <a:r>
              <a:rPr lang="de-DE" dirty="0"/>
              <a:t>: </a:t>
            </a:r>
            <a:r>
              <a:rPr lang="de-DE" dirty="0" err="1"/>
              <a:t>ledPin</a:t>
            </a:r>
            <a:r>
              <a:rPr lang="de-DE" dirty="0"/>
              <a:t>=");</a:t>
            </a:r>
          </a:p>
          <a:p>
            <a:r>
              <a:rPr lang="de-DE" dirty="0"/>
              <a:t>  </a:t>
            </a:r>
            <a:r>
              <a:rPr lang="de-DE" dirty="0" err="1"/>
              <a:t>Serial.print</a:t>
            </a:r>
            <a:r>
              <a:rPr lang="de-DE" dirty="0"/>
              <a:t>(</a:t>
            </a:r>
            <a:r>
              <a:rPr lang="de-DE" dirty="0" err="1"/>
              <a:t>ledPin</a:t>
            </a:r>
            <a:r>
              <a:rPr lang="de-DE" dirty="0"/>
              <a:t>);</a:t>
            </a:r>
          </a:p>
          <a:p>
            <a:r>
              <a:rPr lang="de-DE" dirty="0"/>
              <a:t>  </a:t>
            </a:r>
            <a:r>
              <a:rPr lang="de-DE" dirty="0" err="1"/>
              <a:t>Serial.print</a:t>
            </a:r>
            <a:r>
              <a:rPr lang="de-DE" dirty="0"/>
              <a:t>(" </a:t>
            </a:r>
            <a:r>
              <a:rPr lang="de-DE" dirty="0" err="1"/>
              <a:t>dauer</a:t>
            </a:r>
            <a:r>
              <a:rPr lang="de-DE" dirty="0"/>
              <a:t>=");</a:t>
            </a:r>
          </a:p>
          <a:p>
            <a:r>
              <a:rPr lang="de-DE" dirty="0"/>
              <a:t>  </a:t>
            </a:r>
            <a:r>
              <a:rPr lang="de-DE" dirty="0" err="1"/>
              <a:t>Serial.println</a:t>
            </a:r>
            <a:r>
              <a:rPr lang="de-DE" dirty="0"/>
              <a:t>(</a:t>
            </a:r>
            <a:r>
              <a:rPr lang="de-DE" dirty="0" err="1"/>
              <a:t>dauer</a:t>
            </a:r>
            <a:r>
              <a:rPr lang="de-DE" dirty="0"/>
              <a:t>);</a:t>
            </a:r>
          </a:p>
          <a:p>
            <a:r>
              <a:rPr lang="de-DE" dirty="0"/>
              <a:t>  </a:t>
            </a:r>
            <a:r>
              <a:rPr lang="de-DE" dirty="0" err="1"/>
              <a:t>digitalWrite</a:t>
            </a:r>
            <a:r>
              <a:rPr lang="de-DE" dirty="0"/>
              <a:t>(</a:t>
            </a:r>
            <a:r>
              <a:rPr lang="de-DE" dirty="0" err="1"/>
              <a:t>ledPin</a:t>
            </a:r>
            <a:r>
              <a:rPr lang="de-DE" dirty="0"/>
              <a:t>, HIGH);</a:t>
            </a:r>
          </a:p>
          <a:p>
            <a:r>
              <a:rPr lang="de-DE" dirty="0"/>
              <a:t>  </a:t>
            </a:r>
            <a:r>
              <a:rPr lang="de-DE" dirty="0" err="1"/>
              <a:t>delay</a:t>
            </a:r>
            <a:r>
              <a:rPr lang="de-DE" dirty="0"/>
              <a:t>(</a:t>
            </a:r>
            <a:r>
              <a:rPr lang="de-DE" dirty="0" err="1"/>
              <a:t>dauer</a:t>
            </a:r>
            <a:r>
              <a:rPr lang="de-DE" dirty="0"/>
              <a:t>); // </a:t>
            </a:r>
            <a:r>
              <a:rPr lang="de-DE" dirty="0" err="1"/>
              <a:t>Wait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1000 </a:t>
            </a:r>
            <a:r>
              <a:rPr lang="de-DE" dirty="0" err="1"/>
              <a:t>millisecond</a:t>
            </a:r>
            <a:r>
              <a:rPr lang="de-DE" dirty="0"/>
              <a:t>(s)</a:t>
            </a:r>
          </a:p>
          <a:p>
            <a:r>
              <a:rPr lang="de-DE" dirty="0"/>
              <a:t>  </a:t>
            </a:r>
            <a:r>
              <a:rPr lang="de-DE" dirty="0" err="1"/>
              <a:t>digitalWrite</a:t>
            </a:r>
            <a:r>
              <a:rPr lang="de-DE" dirty="0"/>
              <a:t>(</a:t>
            </a:r>
            <a:r>
              <a:rPr lang="de-DE" dirty="0" err="1"/>
              <a:t>ledPin</a:t>
            </a:r>
            <a:r>
              <a:rPr lang="de-DE" dirty="0"/>
              <a:t>, LOW);</a:t>
            </a:r>
          </a:p>
          <a:p>
            <a:r>
              <a:rPr lang="de-DE" dirty="0"/>
              <a:t>  </a:t>
            </a:r>
            <a:r>
              <a:rPr lang="de-DE" dirty="0" err="1"/>
              <a:t>delay</a:t>
            </a:r>
            <a:r>
              <a:rPr lang="de-DE" dirty="0"/>
              <a:t>(</a:t>
            </a:r>
            <a:r>
              <a:rPr lang="de-DE" dirty="0" err="1"/>
              <a:t>dauer</a:t>
            </a:r>
            <a:r>
              <a:rPr lang="de-DE" dirty="0"/>
              <a:t>); // </a:t>
            </a:r>
            <a:r>
              <a:rPr lang="de-DE" dirty="0" err="1"/>
              <a:t>Wait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1000 </a:t>
            </a:r>
            <a:r>
              <a:rPr lang="de-DE" dirty="0" err="1"/>
              <a:t>millisecond</a:t>
            </a:r>
            <a:r>
              <a:rPr lang="de-DE" dirty="0"/>
              <a:t>(s)</a:t>
            </a:r>
          </a:p>
          <a:p>
            <a:r>
              <a:rPr lang="de-DE" dirty="0"/>
              <a:t>}</a:t>
            </a:r>
          </a:p>
          <a:p>
            <a:endParaRPr lang="de-DE" dirty="0"/>
          </a:p>
          <a:p>
            <a:r>
              <a:rPr lang="de-DE" dirty="0" err="1"/>
              <a:t>void</a:t>
            </a:r>
            <a:r>
              <a:rPr lang="de-DE" dirty="0"/>
              <a:t> </a:t>
            </a:r>
            <a:r>
              <a:rPr lang="de-DE" dirty="0" err="1"/>
              <a:t>setup</a:t>
            </a:r>
            <a:r>
              <a:rPr lang="de-DE" dirty="0"/>
              <a:t>()</a:t>
            </a:r>
          </a:p>
          <a:p>
            <a:r>
              <a:rPr lang="de-DE" dirty="0"/>
              <a:t>{</a:t>
            </a:r>
          </a:p>
          <a:p>
            <a:r>
              <a:rPr lang="de-DE" dirty="0"/>
              <a:t>  </a:t>
            </a:r>
            <a:r>
              <a:rPr lang="de-DE" dirty="0" err="1"/>
              <a:t>Serial.begin</a:t>
            </a:r>
            <a:r>
              <a:rPr lang="de-DE" dirty="0"/>
              <a:t>(9600);</a:t>
            </a:r>
          </a:p>
          <a:p>
            <a:r>
              <a:rPr lang="de-DE" dirty="0"/>
              <a:t>  </a:t>
            </a:r>
            <a:r>
              <a:rPr lang="de-DE" dirty="0" err="1"/>
              <a:t>pinMode</a:t>
            </a:r>
            <a:r>
              <a:rPr lang="de-DE" dirty="0"/>
              <a:t>(LED_GELB, OUTPUT);</a:t>
            </a:r>
          </a:p>
          <a:p>
            <a:r>
              <a:rPr lang="de-DE" dirty="0"/>
              <a:t>  </a:t>
            </a:r>
            <a:r>
              <a:rPr lang="de-DE" dirty="0" err="1"/>
              <a:t>pinMode</a:t>
            </a:r>
            <a:r>
              <a:rPr lang="de-DE" dirty="0"/>
              <a:t>(LED_ROT, OUTPUT);</a:t>
            </a:r>
          </a:p>
          <a:p>
            <a:r>
              <a:rPr lang="de-DE" dirty="0"/>
              <a:t>}</a:t>
            </a:r>
          </a:p>
          <a:p>
            <a:endParaRPr lang="de-DE" dirty="0"/>
          </a:p>
          <a:p>
            <a:r>
              <a:rPr lang="de-DE" dirty="0" err="1"/>
              <a:t>void</a:t>
            </a:r>
            <a:r>
              <a:rPr lang="de-DE" dirty="0"/>
              <a:t> </a:t>
            </a:r>
            <a:r>
              <a:rPr lang="de-DE" dirty="0" err="1"/>
              <a:t>loop</a:t>
            </a:r>
            <a:r>
              <a:rPr lang="de-DE" dirty="0"/>
              <a:t>()</a:t>
            </a:r>
          </a:p>
          <a:p>
            <a:r>
              <a:rPr lang="de-DE" dirty="0"/>
              <a:t>{</a:t>
            </a:r>
          </a:p>
          <a:p>
            <a:r>
              <a:rPr lang="de-DE" dirty="0"/>
              <a:t>  </a:t>
            </a:r>
            <a:r>
              <a:rPr lang="de-DE" dirty="0" err="1"/>
              <a:t>Serial.println</a:t>
            </a:r>
            <a:r>
              <a:rPr lang="de-DE" dirty="0"/>
              <a:t>("beginne </a:t>
            </a:r>
            <a:r>
              <a:rPr lang="de-DE" dirty="0" err="1"/>
              <a:t>loop</a:t>
            </a:r>
            <a:r>
              <a:rPr lang="de-DE" dirty="0"/>
              <a:t>()");</a:t>
            </a:r>
          </a:p>
          <a:p>
            <a:r>
              <a:rPr lang="de-DE" dirty="0"/>
              <a:t>  </a:t>
            </a:r>
            <a:r>
              <a:rPr lang="de-DE" dirty="0" err="1"/>
              <a:t>blinkeLED</a:t>
            </a:r>
            <a:r>
              <a:rPr lang="de-DE" dirty="0"/>
              <a:t>(LED_GELB, 500);</a:t>
            </a:r>
          </a:p>
          <a:p>
            <a:r>
              <a:rPr lang="de-DE" dirty="0"/>
              <a:t>  </a:t>
            </a:r>
            <a:r>
              <a:rPr lang="de-DE" dirty="0" err="1"/>
              <a:t>blinkeLED</a:t>
            </a:r>
            <a:r>
              <a:rPr lang="de-DE" dirty="0"/>
              <a:t>(LED_ROT, 500);</a:t>
            </a:r>
          </a:p>
          <a:p>
            <a:r>
              <a:rPr lang="de-DE" dirty="0"/>
              <a:t>  </a:t>
            </a:r>
            <a:r>
              <a:rPr lang="de-DE" dirty="0" err="1"/>
              <a:t>blinkeLED</a:t>
            </a:r>
            <a:r>
              <a:rPr lang="de-DE" dirty="0"/>
              <a:t>(LED_GELB, 1000);</a:t>
            </a:r>
          </a:p>
          <a:p>
            <a:r>
              <a:rPr lang="de-DE" dirty="0"/>
              <a:t>  </a:t>
            </a:r>
            <a:r>
              <a:rPr lang="de-DE" dirty="0" err="1"/>
              <a:t>blinkeLED</a:t>
            </a:r>
            <a:r>
              <a:rPr lang="de-DE" dirty="0"/>
              <a:t>(LED_ROT, 1000);</a:t>
            </a:r>
          </a:p>
          <a:p>
            <a:r>
              <a:rPr lang="de-DE" dirty="0"/>
              <a:t>}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78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63F70-4873-4D5F-94DD-4BB70DA0F6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C96DD0-5229-475C-A3ED-93E2BD8DF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44731-5F82-4EF9-8D92-E02B17057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A3EF6-96CD-4D72-8732-52F7DFD70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47148-B750-4802-997D-EE3145EBC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648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C6CAE-4098-42A1-BD49-2EF8FBD54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3F699F-F543-47F4-A547-6246AB81FD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9C32E-F6D5-4393-9AE7-B6B151335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D5350-3BBC-4A09-878A-36BA43AC1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D69C2-94AA-4406-9621-2EC057762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06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41A488-028A-4DCD-94DB-BCB54390E0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78CAA9-17B3-4EE6-9962-B40F13F206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885CC-30E0-402C-8B3C-5DAB4365E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FD37D-D130-49D3-91CB-C93714CC9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840B5-3861-48B7-9CC6-B394E7297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97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927C8-31FB-42B1-9CB0-6A7A10BF9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8D59E-5AC3-404E-8E34-B91DA9AFB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6B351-9860-4571-A992-3F397B6B5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C4460-2F31-46B9-A403-9B0BBEB4E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5E04F-94E3-4BEC-BDD8-1046B1066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72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74218-8091-44BA-BAF1-581F59E51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99003-8E66-4B58-8DE6-D8AF59C27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518E8-2CE4-412B-9C05-40A61F3F1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1DC76-44B4-407C-8551-9763EECA5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D6463-1648-4151-B358-7CE0C3204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21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EFE09-61FD-4CA6-9835-4823FE02B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12F0B-64CA-4BBF-A90C-5AC532DAAF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BF36F6-A869-4272-8305-F8C4000606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ADE94-36F0-4CB1-966E-3D71DD65F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A4B2E-BA07-4869-AE13-E1715EEB6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96C6D-D356-4C4B-9E30-9BC28EE93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26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4AB6-C886-4C48-A5CB-D7A4E694D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43AFD-B375-4AEE-AC51-9714B6FAF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02ED9-290B-4E14-AE2E-42C850874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38ADFB-0EBA-421C-AC41-F3B3D43C62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135D1E-9C38-4C86-9EE8-A8F92CAED8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3818FC-F881-41C4-9ECC-8788B03C7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274274-BE3F-4526-BF48-2F1EB378C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BDA785-2BA2-4163-B8A0-68362A8EB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292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3D79E-3F74-4A38-9E97-582971B37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A7D55-A341-465C-9420-CF7CD92F3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8BCCCB-375B-4AB3-BBD1-58845F761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3CB9D7-2157-43D1-85A2-8BFC298F3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28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CDF08C-3195-44F9-AB83-06140E75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F07D54-91C1-4785-862E-CE4AB196E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21938-4489-4AD5-9C40-1135B802A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361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8FAB-5178-4812-9771-D2069976B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FED08-0D44-44D8-B9BF-335113C75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17A602-4B82-4893-8D75-E13AAFE7B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650D2-FE72-49C2-A547-3EF900B6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0AA747-4948-42DB-B548-F8340C0BC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77E58-8EDD-4A66-9DA8-A5713213D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63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8360B-B47A-42C7-9801-2B90B8171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B41D87-CB6B-4C4A-AF1F-67DEB2753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5D7FE-7C69-42B8-A2C9-8BA122215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CEF3B6-2376-40A2-BCB8-8EBCC2B6D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96EB4C-B09E-45C9-987A-77829DA18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4742B-7217-4C23-9162-36C4C3489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06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89DBB3-588D-48D1-ADFA-6AC3967AC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7F13E-7DB6-4B89-BD7A-099802A1E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E6174-4A96-4E4F-B95A-9BC8035CC9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78720-212C-42BB-B356-99628BFE1EBF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4D747-9EC6-4B2A-A84F-62B44F3080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7F591-A509-4B13-AE4B-5946A8E379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61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2B42B-1A7A-574A-9302-68A583E00075}"/>
              </a:ext>
            </a:extLst>
          </p:cNvPr>
          <p:cNvSpPr/>
          <p:nvPr/>
        </p:nvSpPr>
        <p:spPr>
          <a:xfrm>
            <a:off x="0" y="29994"/>
            <a:ext cx="12192000" cy="6857997"/>
          </a:xfrm>
          <a:prstGeom prst="rect">
            <a:avLst/>
          </a:prstGeom>
          <a:solidFill>
            <a:srgbClr val="429A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E8EAED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E4E9F6-8248-1E4F-8A03-ED0A674E2B2A}"/>
              </a:ext>
            </a:extLst>
          </p:cNvPr>
          <p:cNvSpPr/>
          <p:nvPr/>
        </p:nvSpPr>
        <p:spPr>
          <a:xfrm>
            <a:off x="-237067" y="29993"/>
            <a:ext cx="12666133" cy="57871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5400000" algn="t" rotWithShape="0">
              <a:srgbClr val="00404A">
                <a:alpha val="14902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68907E-2764-CD41-8329-EE55085A78A8}"/>
              </a:ext>
            </a:extLst>
          </p:cNvPr>
          <p:cNvSpPr txBox="1">
            <a:spLocks/>
          </p:cNvSpPr>
          <p:nvPr/>
        </p:nvSpPr>
        <p:spPr>
          <a:xfrm>
            <a:off x="1828799" y="2946675"/>
            <a:ext cx="8534400" cy="146428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Tinkercad</a:t>
            </a:r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 Arduino Simulation</a:t>
            </a:r>
          </a:p>
          <a:p>
            <a:pPr algn="ctr"/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Handout der </a:t>
            </a:r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Übungen</a:t>
            </a:r>
            <a:endParaRPr lang="en-US" sz="4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endParaRPr lang="en-US" sz="4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952C7CC-F78D-814F-A7B7-1F1F5E409FA8}"/>
              </a:ext>
            </a:extLst>
          </p:cNvPr>
          <p:cNvSpPr txBox="1">
            <a:spLocks/>
          </p:cNvSpPr>
          <p:nvPr/>
        </p:nvSpPr>
        <p:spPr>
          <a:xfrm>
            <a:off x="1467756" y="6089120"/>
            <a:ext cx="9256485" cy="4064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 err="1">
                <a:solidFill>
                  <a:schemeClr val="bg1">
                    <a:alpha val="80000"/>
                  </a:schemeClr>
                </a:solidFill>
                <a:latin typeface="Artifakt Element" panose="020B0503050000020004" pitchFamily="34" charset="77"/>
                <a:ea typeface="Artifakt Element" panose="020B0503050000020004" pitchFamily="34" charset="77"/>
              </a:rPr>
              <a:t>Erstellen</a:t>
            </a:r>
            <a:r>
              <a:rPr lang="en-US" sz="2800" dirty="0">
                <a:solidFill>
                  <a:schemeClr val="bg1">
                    <a:alpha val="80000"/>
                  </a:schemeClr>
                </a:solidFill>
                <a:latin typeface="Artifakt Element" panose="020B0503050000020004" pitchFamily="34" charset="77"/>
                <a:ea typeface="Artifakt Element" panose="020B0503050000020004" pitchFamily="34" charset="77"/>
              </a:rPr>
              <a:t> von </a:t>
            </a:r>
            <a:r>
              <a:rPr lang="en-US" sz="2800" dirty="0" err="1">
                <a:solidFill>
                  <a:schemeClr val="bg1">
                    <a:alpha val="80000"/>
                  </a:schemeClr>
                </a:solidFill>
                <a:latin typeface="Artifakt Element" panose="020B0503050000020004" pitchFamily="34" charset="77"/>
                <a:ea typeface="Artifakt Element" panose="020B0503050000020004" pitchFamily="34" charset="77"/>
              </a:rPr>
              <a:t>Schaltkreisen</a:t>
            </a:r>
            <a:endParaRPr lang="en-US" sz="2800" dirty="0">
              <a:solidFill>
                <a:schemeClr val="bg1">
                  <a:alpha val="80000"/>
                </a:schemeClr>
              </a:solidFill>
              <a:latin typeface="Artifakt Element" panose="020B0503050000020004" pitchFamily="34" charset="77"/>
              <a:ea typeface="Artifakt Element" panose="020B0503050000020004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D85BB2-1D49-9E4C-82FB-B46B3ECCECEA}"/>
              </a:ext>
            </a:extLst>
          </p:cNvPr>
          <p:cNvSpPr txBox="1"/>
          <p:nvPr/>
        </p:nvSpPr>
        <p:spPr>
          <a:xfrm>
            <a:off x="7057017" y="850571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14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C6AAACC-09D6-3946-9062-247F80C83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56" y="22095"/>
            <a:ext cx="11136088" cy="7253416"/>
          </a:xfrm>
          <a:prstGeom prst="rect">
            <a:avLst/>
          </a:prstGeom>
        </p:spPr>
      </p:pic>
      <p:sp>
        <p:nvSpPr>
          <p:cNvPr id="3" name="Arrow: Right 7">
            <a:extLst>
              <a:ext uri="{FF2B5EF4-FFF2-40B4-BE49-F238E27FC236}">
                <a16:creationId xmlns:a16="http://schemas.microsoft.com/office/drawing/2014/main" id="{285D3222-0F0C-384C-88F5-FDE67C5BE01B}"/>
              </a:ext>
            </a:extLst>
          </p:cNvPr>
          <p:cNvSpPr/>
          <p:nvPr/>
        </p:nvSpPr>
        <p:spPr>
          <a:xfrm>
            <a:off x="5134719" y="1887965"/>
            <a:ext cx="1295400" cy="609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9E67166F-A496-1F44-B29E-73EED9945C93}"/>
              </a:ext>
            </a:extLst>
          </p:cNvPr>
          <p:cNvSpPr txBox="1"/>
          <p:nvPr/>
        </p:nvSpPr>
        <p:spPr>
          <a:xfrm>
            <a:off x="1107333" y="1887965"/>
            <a:ext cx="4028303" cy="9233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Um den </a:t>
            </a:r>
            <a:r>
              <a:rPr lang="en-US" dirty="0" err="1"/>
              <a:t>Programm</a:t>
            </a:r>
            <a:r>
              <a:rPr lang="en-US" dirty="0"/>
              <a:t>-Text (C++)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sehen</a:t>
            </a:r>
            <a:r>
              <a:rPr lang="en-US" dirty="0"/>
              <a:t> </a:t>
            </a:r>
            <a:r>
              <a:rPr lang="en-US" dirty="0" err="1"/>
              <a:t>klicke</a:t>
            </a:r>
            <a:r>
              <a:rPr lang="en-US" dirty="0"/>
              <a:t> auf “</a:t>
            </a:r>
            <a:r>
              <a:rPr lang="en-US" dirty="0" err="1"/>
              <a:t>Blöcke</a:t>
            </a:r>
            <a:r>
              <a:rPr lang="en-US" dirty="0"/>
              <a:t> und </a:t>
            </a:r>
            <a:r>
              <a:rPr lang="en-US" dirty="0" err="1"/>
              <a:t>dann</a:t>
            </a:r>
            <a:r>
              <a:rPr lang="en-US" dirty="0"/>
              <a:t> </a:t>
            </a:r>
            <a:r>
              <a:rPr lang="en-US" dirty="0" err="1"/>
              <a:t>wähle</a:t>
            </a:r>
            <a:r>
              <a:rPr lang="en-US" dirty="0"/>
              <a:t>  ”</a:t>
            </a:r>
            <a:r>
              <a:rPr lang="en-US" dirty="0" err="1"/>
              <a:t>Blöcke</a:t>
            </a:r>
            <a:r>
              <a:rPr lang="en-US" dirty="0"/>
              <a:t> und Text”</a:t>
            </a:r>
          </a:p>
        </p:txBody>
      </p:sp>
      <p:sp>
        <p:nvSpPr>
          <p:cNvPr id="5" name="Arrow: Right 7">
            <a:extLst>
              <a:ext uri="{FF2B5EF4-FFF2-40B4-BE49-F238E27FC236}">
                <a16:creationId xmlns:a16="http://schemas.microsoft.com/office/drawing/2014/main" id="{82618EFE-7A7C-5C4C-9E75-7DAFB09437DD}"/>
              </a:ext>
            </a:extLst>
          </p:cNvPr>
          <p:cNvSpPr/>
          <p:nvPr/>
        </p:nvSpPr>
        <p:spPr>
          <a:xfrm rot="19854630">
            <a:off x="5067314" y="1583165"/>
            <a:ext cx="1295400" cy="609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916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5E82B28-31C5-384D-88A2-4EB5E130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17" y="0"/>
            <a:ext cx="11136088" cy="7253416"/>
          </a:xfrm>
          <a:prstGeom prst="rect">
            <a:avLst/>
          </a:prstGeom>
        </p:spPr>
      </p:pic>
      <p:sp>
        <p:nvSpPr>
          <p:cNvPr id="6" name="Arrow: Right 7">
            <a:extLst>
              <a:ext uri="{FF2B5EF4-FFF2-40B4-BE49-F238E27FC236}">
                <a16:creationId xmlns:a16="http://schemas.microsoft.com/office/drawing/2014/main" id="{DFFB9B61-9B9A-5743-8E5E-3CCA32FEAE0F}"/>
              </a:ext>
            </a:extLst>
          </p:cNvPr>
          <p:cNvSpPr/>
          <p:nvPr/>
        </p:nvSpPr>
        <p:spPr>
          <a:xfrm rot="16200000">
            <a:off x="7987799" y="3969608"/>
            <a:ext cx="1295400" cy="609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AA915341-C147-BA47-AE13-AFB65D45D559}"/>
              </a:ext>
            </a:extLst>
          </p:cNvPr>
          <p:cNvSpPr txBox="1"/>
          <p:nvPr/>
        </p:nvSpPr>
        <p:spPr>
          <a:xfrm>
            <a:off x="7252105" y="4922108"/>
            <a:ext cx="2939785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der C++ code</a:t>
            </a:r>
          </a:p>
        </p:txBody>
      </p:sp>
    </p:spTree>
    <p:extLst>
      <p:ext uri="{BB962C8B-B14F-4D97-AF65-F5344CB8AC3E}">
        <p14:creationId xmlns:p14="http://schemas.microsoft.com/office/powerpoint/2010/main" val="2609031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65433F-ED0B-A446-96D7-A547887C9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50" y="1736726"/>
            <a:ext cx="10515600" cy="2852737"/>
          </a:xfrm>
        </p:spPr>
        <p:txBody>
          <a:bodyPr/>
          <a:lstStyle/>
          <a:p>
            <a:r>
              <a:rPr lang="de-DE" dirty="0"/>
              <a:t>Analog In – Potentiometer – Variable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89244B-CC63-3846-9959-F0D07873B5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brauchen: - Analog Input– Variable und serieller Port für Ausgabe</a:t>
            </a:r>
          </a:p>
        </p:txBody>
      </p:sp>
    </p:spTree>
    <p:extLst>
      <p:ext uri="{BB962C8B-B14F-4D97-AF65-F5344CB8AC3E}">
        <p14:creationId xmlns:p14="http://schemas.microsoft.com/office/powerpoint/2010/main" val="2747828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29CAA0B-E0C0-D149-8B18-865F99FDC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61" y="0"/>
            <a:ext cx="11230944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34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AD6ABE6-4027-494F-9172-56A5900D2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791" y="0"/>
            <a:ext cx="88244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8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7B763FC-DD38-AA42-A907-F38F55B26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950" y="1384300"/>
            <a:ext cx="68961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266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51DD89B-6225-934E-9C15-08C313700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4973"/>
            <a:ext cx="12192000" cy="512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248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65433F-ED0B-A446-96D7-A547887C9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50" y="1736726"/>
            <a:ext cx="10515600" cy="2852737"/>
          </a:xfrm>
        </p:spPr>
        <p:txBody>
          <a:bodyPr/>
          <a:lstStyle/>
          <a:p>
            <a:r>
              <a:rPr lang="de-DE" dirty="0" err="1"/>
              <a:t>Digitial</a:t>
            </a:r>
            <a:r>
              <a:rPr lang="de-DE" dirty="0"/>
              <a:t> In – Schalter – Bedingung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89244B-CC63-3846-9959-F0D07873B5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brauchen: - Digital Input – </a:t>
            </a:r>
            <a:r>
              <a:rPr lang="de-DE" dirty="0" err="1"/>
              <a:t>Pulldown</a:t>
            </a:r>
            <a:r>
              <a:rPr lang="de-DE" dirty="0"/>
              <a:t> (Erdungs-Widerstand 1kOhm) – Variable -  Bedingung und serieller Port für Ausgabe</a:t>
            </a:r>
          </a:p>
        </p:txBody>
      </p:sp>
    </p:spTree>
    <p:extLst>
      <p:ext uri="{BB962C8B-B14F-4D97-AF65-F5344CB8AC3E}">
        <p14:creationId xmlns:p14="http://schemas.microsoft.com/office/powerpoint/2010/main" val="2934057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78F482D-6995-7442-81B1-0DAC63678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22" y="-1"/>
            <a:ext cx="11010520" cy="706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514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A426781-8B69-CE48-BB32-E233E2F92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74" y="0"/>
            <a:ext cx="11174031" cy="727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49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65433F-ED0B-A446-96D7-A547887C9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Batterie und LED mit Widerstand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89244B-CC63-3846-9959-F0D07873B5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8900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A2FB62C-7DB8-A346-8AF1-7BCECFC2D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100" y="590550"/>
            <a:ext cx="77978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2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45B729A-5BB7-4840-98C7-EC573B9E1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006"/>
            <a:ext cx="12192000" cy="667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89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65433F-ED0B-A446-96D7-A547887C9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50" y="1736726"/>
            <a:ext cx="10515600" cy="2852737"/>
          </a:xfrm>
        </p:spPr>
        <p:txBody>
          <a:bodyPr/>
          <a:lstStyle/>
          <a:p>
            <a:r>
              <a:rPr lang="de-DE" dirty="0"/>
              <a:t>Servomotor und Schleife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89244B-CC63-3846-9959-F0D07873B5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brauchen: - </a:t>
            </a:r>
            <a:r>
              <a:rPr lang="de-DE" dirty="0" err="1"/>
              <a:t>Servo</a:t>
            </a:r>
            <a:r>
              <a:rPr lang="de-DE" dirty="0"/>
              <a:t> Bibliothek – Servomotor - Schleife</a:t>
            </a:r>
          </a:p>
        </p:txBody>
      </p:sp>
    </p:spTree>
    <p:extLst>
      <p:ext uri="{BB962C8B-B14F-4D97-AF65-F5344CB8AC3E}">
        <p14:creationId xmlns:p14="http://schemas.microsoft.com/office/powerpoint/2010/main" val="2810372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ED39950-E93F-E243-8483-9D86A2A71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311150"/>
            <a:ext cx="11468100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45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14A2BA2-1A00-834B-A601-293AB34E8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100"/>
            <a:ext cx="5727700" cy="62738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95E81E25-6441-8345-B8FE-62C7D9B28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302" y="127011"/>
            <a:ext cx="5402445" cy="660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8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65433F-ED0B-A446-96D7-A547887C9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50" y="1736726"/>
            <a:ext cx="10515600" cy="2852737"/>
          </a:xfrm>
        </p:spPr>
        <p:txBody>
          <a:bodyPr/>
          <a:lstStyle/>
          <a:p>
            <a:r>
              <a:rPr lang="de-DE" dirty="0"/>
              <a:t>Melodie und  Schleife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89244B-CC63-3846-9959-F0D07873B5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brauchen: - </a:t>
            </a:r>
            <a:r>
              <a:rPr lang="de-DE" dirty="0" err="1"/>
              <a:t>Piezo</a:t>
            </a:r>
            <a:r>
              <a:rPr lang="de-DE" dirty="0"/>
              <a:t> Schallelement - Schleife</a:t>
            </a:r>
          </a:p>
        </p:txBody>
      </p:sp>
    </p:spTree>
    <p:extLst>
      <p:ext uri="{BB962C8B-B14F-4D97-AF65-F5344CB8AC3E}">
        <p14:creationId xmlns:p14="http://schemas.microsoft.com/office/powerpoint/2010/main" val="15580778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400DE18-A8D9-E146-A664-174F0764A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865" y="0"/>
            <a:ext cx="84442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79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CB42F00-BB6E-1B41-B94C-A0E1B27E1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741" y="355600"/>
            <a:ext cx="79121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327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3E593B1-EBF8-8846-A526-72EFEC16B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07950"/>
            <a:ext cx="8839200" cy="66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197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65433F-ED0B-A446-96D7-A547887C9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50" y="1736726"/>
            <a:ext cx="10515600" cy="2852737"/>
          </a:xfrm>
        </p:spPr>
        <p:txBody>
          <a:bodyPr/>
          <a:lstStyle/>
          <a:p>
            <a:r>
              <a:rPr lang="de-DE" dirty="0"/>
              <a:t>2 LEDs mit eigener Funktion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89244B-CC63-3846-9959-F0D07873B5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brauchen: - 2 LEDs – eine gelbe und eine rote</a:t>
            </a:r>
          </a:p>
        </p:txBody>
      </p:sp>
    </p:spTree>
    <p:extLst>
      <p:ext uri="{BB962C8B-B14F-4D97-AF65-F5344CB8AC3E}">
        <p14:creationId xmlns:p14="http://schemas.microsoft.com/office/powerpoint/2010/main" val="3605997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720D4EB-3F5B-8C49-8FA4-32EC345C9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00" y="0"/>
            <a:ext cx="10665731" cy="709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94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1AAD85A-0FF6-9140-9EBA-A74890EF0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258" y="0"/>
            <a:ext cx="96514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049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EC7019F-F1FD-5A49-A115-88AC7CF7D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788" y="0"/>
            <a:ext cx="72704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03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D1EACE6-A5AD-954B-97B7-3BAE3D5B5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050" y="0"/>
            <a:ext cx="6496050" cy="648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58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936CD-7D3C-B341-9FFC-2AF7C2C29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Attribution und Quellen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F89A04-C556-384F-8F4C-62B2495131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Diese Folien wurden von Peter </a:t>
            </a:r>
            <a:r>
              <a:rPr lang="de-DE" dirty="0" err="1"/>
              <a:t>Bendel</a:t>
            </a:r>
            <a:r>
              <a:rPr lang="de-DE" dirty="0"/>
              <a:t> erstellt.</a:t>
            </a:r>
          </a:p>
          <a:p>
            <a:r>
              <a:rPr lang="de-DE" dirty="0"/>
              <a:t>Für diese Folien gilt die </a:t>
            </a:r>
            <a:r>
              <a:rPr lang="de-DE" b="1" dirty="0"/>
              <a:t>Attribution-</a:t>
            </a:r>
            <a:r>
              <a:rPr lang="de-DE" b="1" dirty="0" err="1"/>
              <a:t>ShareAlike</a:t>
            </a:r>
            <a:r>
              <a:rPr lang="de-DE" b="1" dirty="0"/>
              <a:t> 3.0 </a:t>
            </a:r>
            <a:r>
              <a:rPr lang="de-DE" b="1" dirty="0" err="1"/>
              <a:t>Unported</a:t>
            </a:r>
            <a:endParaRPr lang="de-DE" b="1" dirty="0"/>
          </a:p>
          <a:p>
            <a:r>
              <a:rPr lang="de-DE" dirty="0"/>
              <a:t> Lizenz, https://</a:t>
            </a:r>
            <a:r>
              <a:rPr lang="de-DE" dirty="0" err="1"/>
              <a:t>creativecommons.org</a:t>
            </a:r>
            <a:r>
              <a:rPr lang="de-DE" dirty="0"/>
              <a:t>/</a:t>
            </a:r>
            <a:r>
              <a:rPr lang="de-DE" dirty="0" err="1"/>
              <a:t>licenses</a:t>
            </a:r>
            <a:r>
              <a:rPr lang="de-DE" dirty="0"/>
              <a:t>/</a:t>
            </a:r>
            <a:r>
              <a:rPr lang="de-DE" dirty="0" err="1"/>
              <a:t>by-sa</a:t>
            </a:r>
            <a:r>
              <a:rPr lang="de-DE" dirty="0"/>
              <a:t>/3.0/</a:t>
            </a:r>
          </a:p>
        </p:txBody>
      </p:sp>
    </p:spTree>
    <p:extLst>
      <p:ext uri="{BB962C8B-B14F-4D97-AF65-F5344CB8AC3E}">
        <p14:creationId xmlns:p14="http://schemas.microsoft.com/office/powerpoint/2010/main" val="3103116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2942AC0-10E0-2A4B-8365-72937E477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944"/>
            <a:ext cx="12192000" cy="561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53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65433F-ED0B-A446-96D7-A547887C9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Arduino</a:t>
            </a:r>
            <a:r>
              <a:rPr lang="de-DE" dirty="0"/>
              <a:t> und Steckbrett mit LED – ohne Programm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89244B-CC63-3846-9959-F0D07873B5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4157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0AF53A2-5687-DB4A-A63B-74A1D7AD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954" y="0"/>
            <a:ext cx="87640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3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65433F-ED0B-A446-96D7-A547887C9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Arduino</a:t>
            </a:r>
            <a:r>
              <a:rPr lang="de-DE" dirty="0"/>
              <a:t> und Steckbrett mit blinkender LED – visuelles Programm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89244B-CC63-3846-9959-F0D07873B5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2072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900CE9B-5A48-4645-9C44-0F1206542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0668"/>
            <a:ext cx="11430356" cy="7445086"/>
          </a:xfrm>
          <a:prstGeom prst="rect">
            <a:avLst/>
          </a:prstGeom>
        </p:spPr>
      </p:pic>
      <p:sp>
        <p:nvSpPr>
          <p:cNvPr id="5" name="Arrow: Right 7">
            <a:extLst>
              <a:ext uri="{FF2B5EF4-FFF2-40B4-BE49-F238E27FC236}">
                <a16:creationId xmlns:a16="http://schemas.microsoft.com/office/drawing/2014/main" id="{4EE0AE45-19BB-EF43-841B-42C5D9248D0C}"/>
              </a:ext>
            </a:extLst>
          </p:cNvPr>
          <p:cNvSpPr/>
          <p:nvPr/>
        </p:nvSpPr>
        <p:spPr>
          <a:xfrm rot="16200000">
            <a:off x="7688430" y="1495528"/>
            <a:ext cx="1295400" cy="609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7898F9B5-0607-FE47-9B90-DBD6C867D0E6}"/>
              </a:ext>
            </a:extLst>
          </p:cNvPr>
          <p:cNvSpPr txBox="1"/>
          <p:nvPr/>
        </p:nvSpPr>
        <p:spPr>
          <a:xfrm>
            <a:off x="6714680" y="2448028"/>
            <a:ext cx="2939785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kannst</a:t>
            </a:r>
            <a:r>
              <a:rPr lang="en-US" dirty="0"/>
              <a:t> du das </a:t>
            </a:r>
            <a:r>
              <a:rPr lang="en-US" dirty="0" err="1"/>
              <a:t>Programm</a:t>
            </a:r>
            <a:r>
              <a:rPr lang="en-US" dirty="0"/>
              <a:t> (Sketch) </a:t>
            </a:r>
            <a:r>
              <a:rPr lang="en-US" dirty="0" err="1"/>
              <a:t>sehen</a:t>
            </a:r>
            <a:r>
              <a:rPr lang="en-US" dirty="0"/>
              <a:t> und </a:t>
            </a:r>
            <a:r>
              <a:rPr lang="en-US" dirty="0" err="1"/>
              <a:t>ändern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037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9649A35-FE09-CC49-A6AA-CA8306C06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21" y="-213014"/>
            <a:ext cx="11183084" cy="7284027"/>
          </a:xfrm>
          <a:prstGeom prst="rect">
            <a:avLst/>
          </a:prstGeom>
        </p:spPr>
      </p:pic>
      <p:sp>
        <p:nvSpPr>
          <p:cNvPr id="3" name="Arrow: Right 7">
            <a:extLst>
              <a:ext uri="{FF2B5EF4-FFF2-40B4-BE49-F238E27FC236}">
                <a16:creationId xmlns:a16="http://schemas.microsoft.com/office/drawing/2014/main" id="{819783F6-2A86-4E43-AA90-353E3E9DD8DC}"/>
              </a:ext>
            </a:extLst>
          </p:cNvPr>
          <p:cNvSpPr/>
          <p:nvPr/>
        </p:nvSpPr>
        <p:spPr>
          <a:xfrm rot="5400000">
            <a:off x="8914556" y="2406463"/>
            <a:ext cx="1295400" cy="609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C8E0CA7B-86B8-0D46-9107-FD283D0A1A20}"/>
              </a:ext>
            </a:extLst>
          </p:cNvPr>
          <p:cNvSpPr txBox="1"/>
          <p:nvPr/>
        </p:nvSpPr>
        <p:spPr>
          <a:xfrm>
            <a:off x="8092364" y="1564800"/>
            <a:ext cx="2939785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kannst</a:t>
            </a:r>
            <a:r>
              <a:rPr lang="en-US" dirty="0"/>
              <a:t> du das </a:t>
            </a:r>
            <a:r>
              <a:rPr lang="en-US" dirty="0" err="1"/>
              <a:t>Programm</a:t>
            </a:r>
            <a:r>
              <a:rPr lang="en-US" dirty="0"/>
              <a:t> (Sketch) </a:t>
            </a:r>
            <a:r>
              <a:rPr lang="en-US" dirty="0" err="1"/>
              <a:t>sehen</a:t>
            </a:r>
            <a:r>
              <a:rPr lang="en-US" dirty="0"/>
              <a:t> und </a:t>
            </a:r>
            <a:r>
              <a:rPr lang="en-US" dirty="0" err="1"/>
              <a:t>ändern</a:t>
            </a:r>
            <a:endParaRPr lang="en-US" dirty="0"/>
          </a:p>
        </p:txBody>
      </p:sp>
      <p:sp>
        <p:nvSpPr>
          <p:cNvPr id="5" name="Arrow: Right 7">
            <a:extLst>
              <a:ext uri="{FF2B5EF4-FFF2-40B4-BE49-F238E27FC236}">
                <a16:creationId xmlns:a16="http://schemas.microsoft.com/office/drawing/2014/main" id="{DBEDF81D-F840-274D-8E43-57BB7E2AF46A}"/>
              </a:ext>
            </a:extLst>
          </p:cNvPr>
          <p:cNvSpPr/>
          <p:nvPr/>
        </p:nvSpPr>
        <p:spPr>
          <a:xfrm>
            <a:off x="4591939" y="1777128"/>
            <a:ext cx="1295400" cy="609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BC4C6AAD-B2BF-9F4F-9B88-9E668CF10F67}"/>
              </a:ext>
            </a:extLst>
          </p:cNvPr>
          <p:cNvSpPr txBox="1"/>
          <p:nvPr/>
        </p:nvSpPr>
        <p:spPr>
          <a:xfrm>
            <a:off x="563636" y="1887965"/>
            <a:ext cx="402830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kannst</a:t>
            </a:r>
            <a:r>
              <a:rPr lang="en-US" dirty="0"/>
              <a:t> du </a:t>
            </a:r>
            <a:r>
              <a:rPr lang="en-US" dirty="0" err="1"/>
              <a:t>neue</a:t>
            </a:r>
            <a:r>
              <a:rPr lang="en-US" dirty="0"/>
              <a:t> </a:t>
            </a:r>
            <a:r>
              <a:rPr lang="en-US" dirty="0" err="1"/>
              <a:t>Blöcke</a:t>
            </a:r>
            <a:r>
              <a:rPr lang="en-US" dirty="0"/>
              <a:t> </a:t>
            </a:r>
            <a:r>
              <a:rPr lang="en-US" dirty="0" err="1"/>
              <a:t>auswählen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801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B9B92454B73847AA0367335585965E" ma:contentTypeVersion="12" ma:contentTypeDescription="Create a new document." ma:contentTypeScope="" ma:versionID="e03bd757301da460c704f3115d541a61">
  <xsd:schema xmlns:xsd="http://www.w3.org/2001/XMLSchema" xmlns:xs="http://www.w3.org/2001/XMLSchema" xmlns:p="http://schemas.microsoft.com/office/2006/metadata/properties" xmlns:ns2="7e0397fa-c04e-494e-b1f1-774ad14ae133" xmlns:ns3="8413540a-1bb6-4053-94a1-f89835fea1c0" targetNamespace="http://schemas.microsoft.com/office/2006/metadata/properties" ma:root="true" ma:fieldsID="8a43826bbb8ef7d01dc3ce4144ed7f57" ns2:_="" ns3:_="">
    <xsd:import namespace="7e0397fa-c04e-494e-b1f1-774ad14ae133"/>
    <xsd:import namespace="8413540a-1bb6-4053-94a1-f89835fea1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0397fa-c04e-494e-b1f1-774ad14ae1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13540a-1bb6-4053-94a1-f89835fea1c0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9285E5B-5F99-40AB-B4B4-B67FE3E2906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6B1A69-4B86-4CD0-9260-0F88A0083D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0397fa-c04e-494e-b1f1-774ad14ae133"/>
    <ds:schemaRef ds:uri="8413540a-1bb6-4053-94a1-f89835fea1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8B22CCF-3790-4DAF-9B94-BBE8105DACDB}">
  <ds:schemaRefs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7e0397fa-c04e-494e-b1f1-774ad14ae133"/>
    <ds:schemaRef ds:uri="http://www.w3.org/XML/1998/namespace"/>
    <ds:schemaRef ds:uri="http://schemas.microsoft.com/office/infopath/2007/PartnerControls"/>
    <ds:schemaRef ds:uri="http://purl.org/dc/dcmitype/"/>
    <ds:schemaRef ds:uri="8413540a-1bb6-4053-94a1-f89835fea1c0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780</Words>
  <Application>Microsoft Macintosh PowerPoint</Application>
  <PresentationFormat>Breitbild</PresentationFormat>
  <Paragraphs>127</Paragraphs>
  <Slides>33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8" baseType="lpstr">
      <vt:lpstr>Arial</vt:lpstr>
      <vt:lpstr>Artifakt Element</vt:lpstr>
      <vt:lpstr>Calibri</vt:lpstr>
      <vt:lpstr>Calibri Light</vt:lpstr>
      <vt:lpstr>Office Theme</vt:lpstr>
      <vt:lpstr>PowerPoint-Präsentation</vt:lpstr>
      <vt:lpstr>Batterie und LED mit Widerstand</vt:lpstr>
      <vt:lpstr>PowerPoint-Präsentation</vt:lpstr>
      <vt:lpstr>PowerPoint-Präsentation</vt:lpstr>
      <vt:lpstr>Arduino und Steckbrett mit LED – ohne Programm</vt:lpstr>
      <vt:lpstr>PowerPoint-Präsentation</vt:lpstr>
      <vt:lpstr>Arduino und Steckbrett mit blinkender LED – visuelles Programm </vt:lpstr>
      <vt:lpstr>PowerPoint-Präsentation</vt:lpstr>
      <vt:lpstr>PowerPoint-Präsentation</vt:lpstr>
      <vt:lpstr>PowerPoint-Präsentation</vt:lpstr>
      <vt:lpstr>PowerPoint-Präsentation</vt:lpstr>
      <vt:lpstr>Analog In – Potentiometer – Variable</vt:lpstr>
      <vt:lpstr>PowerPoint-Präsentation</vt:lpstr>
      <vt:lpstr>PowerPoint-Präsentation</vt:lpstr>
      <vt:lpstr>PowerPoint-Präsentation</vt:lpstr>
      <vt:lpstr>PowerPoint-Präsentation</vt:lpstr>
      <vt:lpstr>Digitial In – Schalter – Bedingung</vt:lpstr>
      <vt:lpstr>PowerPoint-Präsentation</vt:lpstr>
      <vt:lpstr>PowerPoint-Präsentation</vt:lpstr>
      <vt:lpstr>PowerPoint-Präsentation</vt:lpstr>
      <vt:lpstr>PowerPoint-Präsentation</vt:lpstr>
      <vt:lpstr>Servomotor und Schleife</vt:lpstr>
      <vt:lpstr>PowerPoint-Präsentation</vt:lpstr>
      <vt:lpstr>PowerPoint-Präsentation</vt:lpstr>
      <vt:lpstr>Melodie und  Schleife</vt:lpstr>
      <vt:lpstr>PowerPoint-Präsentation</vt:lpstr>
      <vt:lpstr>PowerPoint-Präsentation</vt:lpstr>
      <vt:lpstr>PowerPoint-Präsentation</vt:lpstr>
      <vt:lpstr>2 LEDs mit eigener Funktion</vt:lpstr>
      <vt:lpstr>PowerPoint-Präsentation</vt:lpstr>
      <vt:lpstr>PowerPoint-Präsentation</vt:lpstr>
      <vt:lpstr>PowerPoint-Präsentation</vt:lpstr>
      <vt:lpstr>Attribution und 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a New Circuit</dc:title>
  <dc:creator>Ben</dc:creator>
  <cp:lastModifiedBy>Peter Bendel</cp:lastModifiedBy>
  <cp:revision>22</cp:revision>
  <dcterms:created xsi:type="dcterms:W3CDTF">2021-05-11T17:03:26Z</dcterms:created>
  <dcterms:modified xsi:type="dcterms:W3CDTF">2022-11-07T15:16:40Z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0x010100B4B9B92454B73847AA0367335585965E</vt:lpwstr>
  </property>
</Properties>
</file>